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7" r:id="rId3"/>
    <p:sldId id="368" r:id="rId4"/>
    <p:sldId id="412" r:id="rId5"/>
    <p:sldId id="417" r:id="rId6"/>
    <p:sldId id="383" r:id="rId7"/>
    <p:sldId id="404" r:id="rId8"/>
    <p:sldId id="423" r:id="rId9"/>
    <p:sldId id="369" r:id="rId10"/>
    <p:sldId id="367" r:id="rId11"/>
    <p:sldId id="432" r:id="rId12"/>
    <p:sldId id="433" r:id="rId13"/>
    <p:sldId id="341" r:id="rId14"/>
    <p:sldId id="371" r:id="rId15"/>
    <p:sldId id="430" r:id="rId16"/>
    <p:sldId id="409" r:id="rId17"/>
    <p:sldId id="372" r:id="rId18"/>
    <p:sldId id="352" r:id="rId19"/>
    <p:sldId id="354" r:id="rId20"/>
    <p:sldId id="402" r:id="rId21"/>
    <p:sldId id="381" r:id="rId22"/>
    <p:sldId id="358" r:id="rId23"/>
    <p:sldId id="392" r:id="rId24"/>
    <p:sldId id="411" r:id="rId25"/>
    <p:sldId id="356" r:id="rId26"/>
    <p:sldId id="426" r:id="rId27"/>
    <p:sldId id="427" r:id="rId28"/>
    <p:sldId id="431" r:id="rId29"/>
    <p:sldId id="419" r:id="rId3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Łabaziewicz Iwona" initials="ŁI" lastIdx="8" clrIdx="0">
    <p:extLst>
      <p:ext uri="{19B8F6BF-5375-455C-9EA6-DF929625EA0E}">
        <p15:presenceInfo xmlns:p15="http://schemas.microsoft.com/office/powerpoint/2012/main" userId="S-1-5-21-695300948-3034883106-2310524866-1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950"/>
    <a:srgbClr val="CF7B61"/>
    <a:srgbClr val="A64C0E"/>
    <a:srgbClr val="BF3D33"/>
    <a:srgbClr val="8E2D26"/>
    <a:srgbClr val="CB473D"/>
    <a:srgbClr val="5A5DC6"/>
    <a:srgbClr val="CE6752"/>
    <a:srgbClr val="3F43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57" autoAdjust="0"/>
    <p:restoredTop sz="74419" autoAdjust="0"/>
  </p:normalViewPr>
  <p:slideViewPr>
    <p:cSldViewPr snapToGrid="0">
      <p:cViewPr varScale="1">
        <p:scale>
          <a:sx n="109" d="100"/>
          <a:sy n="109" d="100"/>
        </p:scale>
        <p:origin x="7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16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majątkowe w latach 2010 - 2024</a:t>
            </a:r>
            <a:br>
              <a:rPr lang="pl-PL" sz="16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(mln zł)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921394964121523E-2"/>
                  <c:y val="-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B3-455E-8DE5-460228B80996}"/>
                </c:ext>
              </c:extLst>
            </c:dLbl>
            <c:dLbl>
              <c:idx val="1"/>
              <c:layout>
                <c:manualLayout>
                  <c:x val="-1.9184650668156233E-2"/>
                  <c:y val="-3.777148253068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B3-455E-8DE5-460228B80996}"/>
                </c:ext>
              </c:extLst>
            </c:dLbl>
            <c:dLbl>
              <c:idx val="2"/>
              <c:layout>
                <c:manualLayout>
                  <c:x val="-2.1316278520173593E-2"/>
                  <c:y val="-3.39943342776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B3-455E-8DE5-460228B80996}"/>
                </c:ext>
              </c:extLst>
            </c:dLbl>
            <c:dLbl>
              <c:idx val="3"/>
              <c:layout>
                <c:manualLayout>
                  <c:x val="-3.1974417780260389E-2"/>
                  <c:y val="-4.9102927289896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B3-455E-8DE5-460228B80996}"/>
                </c:ext>
              </c:extLst>
            </c:dLbl>
            <c:dLbl>
              <c:idx val="4"/>
              <c:layout>
                <c:manualLayout>
                  <c:x val="-5.7553952004468695E-2"/>
                  <c:y val="-3.39943342776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B3-455E-8DE5-460228B80996}"/>
                </c:ext>
              </c:extLst>
            </c:dLbl>
            <c:dLbl>
              <c:idx val="5"/>
              <c:layout>
                <c:manualLayout>
                  <c:x val="-3.6237673484295109E-2"/>
                  <c:y val="-4.1548630783758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B3-455E-8DE5-460228B80996}"/>
                </c:ext>
              </c:extLst>
            </c:dLbl>
            <c:dLbl>
              <c:idx val="6"/>
              <c:layout>
                <c:manualLayout>
                  <c:x val="-2.7711162076225669E-2"/>
                  <c:y val="-7.9320113314447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B3-455E-8DE5-460228B80996}"/>
                </c:ext>
              </c:extLst>
            </c:dLbl>
            <c:dLbl>
              <c:idx val="7"/>
              <c:layout>
                <c:manualLayout>
                  <c:x val="-4.2632557040347185E-2"/>
                  <c:y val="-3.777148253068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B3-455E-8DE5-460228B80996}"/>
                </c:ext>
              </c:extLst>
            </c:dLbl>
            <c:dLbl>
              <c:idx val="8"/>
              <c:layout>
                <c:manualLayout>
                  <c:x val="-6.6080463412538135E-2"/>
                  <c:y val="-1.510859301227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B3-455E-8DE5-460228B80996}"/>
                </c:ext>
              </c:extLst>
            </c:dLbl>
            <c:dLbl>
              <c:idx val="9"/>
              <c:layout>
                <c:manualLayout>
                  <c:x val="-5.7553952004468695E-2"/>
                  <c:y val="-4.5325779036827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B3-455E-8DE5-460228B80996}"/>
                </c:ext>
              </c:extLst>
            </c:dLbl>
            <c:dLbl>
              <c:idx val="10"/>
              <c:layout>
                <c:manualLayout>
                  <c:x val="-5.1159068448416618E-2"/>
                  <c:y val="-4.1548630783758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B3-455E-8DE5-460228B80996}"/>
                </c:ext>
              </c:extLst>
            </c:dLbl>
            <c:dLbl>
              <c:idx val="11"/>
              <c:layout>
                <c:manualLayout>
                  <c:x val="-3.1974417780260542E-2"/>
                  <c:y val="-3.777148253068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B3-455E-8DE5-460228B80996}"/>
                </c:ext>
              </c:extLst>
            </c:dLbl>
            <c:dLbl>
              <c:idx val="12"/>
              <c:layout>
                <c:manualLayout>
                  <c:x val="-2.5579534224208309E-2"/>
                  <c:y val="-5.2880075542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B3-455E-8DE5-460228B80996}"/>
                </c:ext>
              </c:extLst>
            </c:dLbl>
            <c:dLbl>
              <c:idx val="13"/>
              <c:layout>
                <c:manualLayout>
                  <c:x val="-2.7711162076225825E-2"/>
                  <c:y val="-4.9102927289896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B3-455E-8DE5-460228B80996}"/>
                </c:ext>
              </c:extLst>
            </c:dLbl>
            <c:dLbl>
              <c:idx val="14"/>
              <c:layout>
                <c:manualLayout>
                  <c:x val="-1.2789767112104155E-2"/>
                  <c:y val="-4.5325779036827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B3-455E-8DE5-460228B80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Arkusz1!$B$5:$B$19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xVal>
          <c:yVal>
            <c:numRef>
              <c:f>Arkusz1!$C$5:$C$19</c:f>
              <c:numCache>
                <c:formatCode>General</c:formatCode>
                <c:ptCount val="15"/>
                <c:pt idx="0">
                  <c:v>384</c:v>
                </c:pt>
                <c:pt idx="1">
                  <c:v>438</c:v>
                </c:pt>
                <c:pt idx="2">
                  <c:v>442</c:v>
                </c:pt>
                <c:pt idx="3">
                  <c:v>304</c:v>
                </c:pt>
                <c:pt idx="4">
                  <c:v>424</c:v>
                </c:pt>
                <c:pt idx="5">
                  <c:v>669</c:v>
                </c:pt>
                <c:pt idx="6">
                  <c:v>246</c:v>
                </c:pt>
                <c:pt idx="7">
                  <c:v>334</c:v>
                </c:pt>
                <c:pt idx="8">
                  <c:v>572</c:v>
                </c:pt>
                <c:pt idx="9">
                  <c:v>681</c:v>
                </c:pt>
                <c:pt idx="10">
                  <c:v>882</c:v>
                </c:pt>
                <c:pt idx="11">
                  <c:v>913</c:v>
                </c:pt>
                <c:pt idx="12">
                  <c:v>800</c:v>
                </c:pt>
                <c:pt idx="13">
                  <c:v>791</c:v>
                </c:pt>
                <c:pt idx="14">
                  <c:v>651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64B3-455E-8DE5-460228B80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752176"/>
        <c:axId val="221743440"/>
      </c:scatterChart>
      <c:valAx>
        <c:axId val="221752176"/>
        <c:scaling>
          <c:orientation val="minMax"/>
          <c:max val="2024"/>
          <c:min val="20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21743440"/>
        <c:crosses val="autoZero"/>
        <c:crossBetween val="midCat"/>
        <c:majorUnit val="1"/>
      </c:valAx>
      <c:valAx>
        <c:axId val="22174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21752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Arkusz2!$C$3</c:f>
              <c:strCache>
                <c:ptCount val="1"/>
                <c:pt idx="0">
                  <c:v>Wydatki ogółem na mieszkańca
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E9-4483-AE45-4B28498288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Arkusz2!$B$4:$B$15</c:f>
              <c:strCache>
                <c:ptCount val="12"/>
                <c:pt idx="0">
                  <c:v>BYDGOSZCZ</c:v>
                </c:pt>
                <c:pt idx="1">
                  <c:v>BIAŁYSTOK</c:v>
                </c:pt>
                <c:pt idx="2">
                  <c:v>SZCZECIN</c:v>
                </c:pt>
                <c:pt idx="3">
                  <c:v>LUBLIN</c:v>
                </c:pt>
                <c:pt idx="4">
                  <c:v>ŁÓDŹ</c:v>
                </c:pt>
                <c:pt idx="5">
                  <c:v>RZESZÓW</c:v>
                </c:pt>
                <c:pt idx="6">
                  <c:v>GDAŃSK</c:v>
                </c:pt>
                <c:pt idx="7">
                  <c:v>WROCŁAW</c:v>
                </c:pt>
                <c:pt idx="8">
                  <c:v>POZNAŃ</c:v>
                </c:pt>
                <c:pt idx="9">
                  <c:v>KRAKÓW</c:v>
                </c:pt>
                <c:pt idx="10">
                  <c:v>KATOWICE</c:v>
                </c:pt>
                <c:pt idx="11">
                  <c:v>WARSZAWA</c:v>
                </c:pt>
              </c:strCache>
            </c:strRef>
          </c:cat>
          <c:val>
            <c:numRef>
              <c:f>Arkusz2!$C$4:$C$15</c:f>
              <c:numCache>
                <c:formatCode>[$-415]#\ ##0</c:formatCode>
                <c:ptCount val="12"/>
                <c:pt idx="0">
                  <c:v>9464.5772320340202</c:v>
                </c:pt>
                <c:pt idx="1">
                  <c:v>9983.1844510410283</c:v>
                </c:pt>
                <c:pt idx="2">
                  <c:v>10190.620264490337</c:v>
                </c:pt>
                <c:pt idx="3">
                  <c:v>10487.848189945325</c:v>
                </c:pt>
                <c:pt idx="4">
                  <c:v>10731.390924169846</c:v>
                </c:pt>
                <c:pt idx="5">
                  <c:v>11174.553870822976</c:v>
                </c:pt>
                <c:pt idx="6">
                  <c:v>11350.174255245563</c:v>
                </c:pt>
                <c:pt idx="7">
                  <c:v>11530.039442279627</c:v>
                </c:pt>
                <c:pt idx="8">
                  <c:v>11674.170149827194</c:v>
                </c:pt>
                <c:pt idx="9">
                  <c:v>12181.506189073221</c:v>
                </c:pt>
                <c:pt idx="10">
                  <c:v>12398.856159348836</c:v>
                </c:pt>
                <c:pt idx="11">
                  <c:v>14793.836397339908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E9-4483-AE45-4B2849828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4299951"/>
        <c:axId val="1004301199"/>
      </c:barChart>
      <c:catAx>
        <c:axId val="1004299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004301199"/>
        <c:crosses val="autoZero"/>
        <c:auto val="1"/>
        <c:lblAlgn val="ctr"/>
        <c:lblOffset val="100"/>
        <c:noMultiLvlLbl val="0"/>
      </c:catAx>
      <c:valAx>
        <c:axId val="100430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5]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004299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379597771484406E-2"/>
          <c:y val="0.12875512293749472"/>
          <c:w val="0.82115580075555772"/>
          <c:h val="0.640196819638786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5AA-4A3C-A32E-A3C6F71129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5AA-4A3C-A32E-A3C6F71129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5AA-4A3C-A32E-A3C6F71129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5AA-4A3C-A32E-A3C6F711299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5AA-4A3C-A32E-A3C6F711299D}"/>
                </c:ext>
              </c:extLst>
            </c:dLbl>
            <c:dLbl>
              <c:idx val="2"/>
              <c:layout>
                <c:manualLayout>
                  <c:x val="-0.11991289295695223"/>
                  <c:y val="8.19829606363158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5340238617900206"/>
                      <c:h val="0.337745696660454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5AA-4A3C-A32E-A3C6F711299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5AA-4A3C-A32E-A3C6F71129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Arkusz1!$B$30:$B$33</c:f>
              <c:strCache>
                <c:ptCount val="4"/>
                <c:pt idx="0">
                  <c:v>I. Szczecin- miasto wysokiej jakosci życia</c:v>
                </c:pt>
                <c:pt idx="1">
                  <c:v>II. Szczecin- miasto nowoczesnej, konkurencyjnej i innowacyjnej gospodarki</c:v>
                </c:pt>
                <c:pt idx="2">
                  <c:v>III. Szczecin- miasto o wysokim potencjale kapitału intelektualnego</c:v>
                </c:pt>
                <c:pt idx="3">
                  <c:v>IV. Szczecin- atrakcyjne miasto metropolitalne </c:v>
                </c:pt>
              </c:strCache>
            </c:strRef>
          </c:cat>
          <c:val>
            <c:numRef>
              <c:f>Arkusz1!$C$30:$C$33</c:f>
              <c:numCache>
                <c:formatCode>General</c:formatCode>
                <c:ptCount val="4"/>
                <c:pt idx="0">
                  <c:v>187679283</c:v>
                </c:pt>
                <c:pt idx="1">
                  <c:v>10278869</c:v>
                </c:pt>
                <c:pt idx="2">
                  <c:v>117908027</c:v>
                </c:pt>
                <c:pt idx="3">
                  <c:v>335128994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AA-4A3C-A32E-A3C6F711299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Arkusz2!$C$40</c:f>
              <c:strCache>
                <c:ptCount val="1"/>
                <c:pt idx="0">
                  <c:v>Wydatki majątkowe na mieszkańca
 w zł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10-4FB9-9CFC-0806EB6DDB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Arkusz2!$B$41:$B$52</c:f>
              <c:strCache>
                <c:ptCount val="12"/>
                <c:pt idx="0">
                  <c:v>BIAŁYSTOK</c:v>
                </c:pt>
                <c:pt idx="1">
                  <c:v>BYDGOSZCZ</c:v>
                </c:pt>
                <c:pt idx="2">
                  <c:v>KRAKÓW</c:v>
                </c:pt>
                <c:pt idx="3">
                  <c:v>LUBLIN</c:v>
                </c:pt>
                <c:pt idx="4">
                  <c:v>ŁÓDŹ</c:v>
                </c:pt>
                <c:pt idx="5">
                  <c:v>RZESZÓW</c:v>
                </c:pt>
                <c:pt idx="6">
                  <c:v>WROCŁAW</c:v>
                </c:pt>
                <c:pt idx="7">
                  <c:v>GDAŃSK</c:v>
                </c:pt>
                <c:pt idx="8">
                  <c:v>POZNAŃ</c:v>
                </c:pt>
                <c:pt idx="9">
                  <c:v>WARSZAWA</c:v>
                </c:pt>
                <c:pt idx="10">
                  <c:v>SZCZECIN</c:v>
                </c:pt>
                <c:pt idx="11">
                  <c:v>KATOWICE</c:v>
                </c:pt>
              </c:strCache>
            </c:strRef>
          </c:cat>
          <c:val>
            <c:numRef>
              <c:f>Arkusz2!$C$41:$C$52</c:f>
              <c:numCache>
                <c:formatCode>[$-415]#\ ##0</c:formatCode>
                <c:ptCount val="12"/>
                <c:pt idx="0">
                  <c:v>905.02985681127882</c:v>
                </c:pt>
                <c:pt idx="1">
                  <c:v>1096.0057770110757</c:v>
                </c:pt>
                <c:pt idx="2">
                  <c:v>1146.7433215352066</c:v>
                </c:pt>
                <c:pt idx="3">
                  <c:v>1174.8983414812446</c:v>
                </c:pt>
                <c:pt idx="4">
                  <c:v>1247.558824394875</c:v>
                </c:pt>
                <c:pt idx="5">
                  <c:v>1250.7752739301218</c:v>
                </c:pt>
                <c:pt idx="6">
                  <c:v>1293.2178301693314</c:v>
                </c:pt>
                <c:pt idx="7">
                  <c:v>1386.7586477874802</c:v>
                </c:pt>
                <c:pt idx="8">
                  <c:v>1444.3207230798787</c:v>
                </c:pt>
                <c:pt idx="9">
                  <c:v>1580.5343959771333</c:v>
                </c:pt>
                <c:pt idx="10">
                  <c:v>1683.8037165184921</c:v>
                </c:pt>
                <c:pt idx="11">
                  <c:v>1831.9916811589005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0-4FB9-9CFC-0806EB6DD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3599567"/>
        <c:axId val="923597487"/>
      </c:barChart>
      <c:catAx>
        <c:axId val="923599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923597487"/>
        <c:crosses val="autoZero"/>
        <c:auto val="1"/>
        <c:lblAlgn val="ctr"/>
        <c:lblOffset val="100"/>
        <c:noMultiLvlLbl val="0"/>
      </c:catAx>
      <c:valAx>
        <c:axId val="92359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5]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923599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D6388E5-6AEF-4B28-83DE-8EB3833573A4}" type="datetimeFigureOut">
              <a:rPr lang="pl-PL" smtClean="0"/>
              <a:pPr/>
              <a:t>2025-06-17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7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3178450-A446-49E7-A874-6CB9CA17DC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72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D6950E4-4D48-4575-A9D2-BD5B84670048}" type="datetimeFigureOut">
              <a:rPr lang="pl-PL" smtClean="0"/>
              <a:pPr/>
              <a:t>2025-06-17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C452D21-FA34-4E2E-AC25-EB79056179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29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kozakow\Downloads\raport_o_sytuacji_spoleczno-gospodarczej_wojewodztwa_zachodniopomorskiego_2024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348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789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u="sng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93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181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397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847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538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675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540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92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485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242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422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408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15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dirty="0">
                <a:hlinkClick r:id="rId3"/>
              </a:rPr>
              <a:t>raport_o_sytuacji_spoleczno-gospodarczej_wojewodztwa_zachodniopomorskiego_2024.pdf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1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84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14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374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794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91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2D21-FA34-4E2E-AC25-EB79056179AB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62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803E67-13A8-4CF2-B18D-7983D59FF065}" type="datetime1">
              <a:rPr lang="pl-PL" smtClean="0"/>
              <a:pPr lvl="0"/>
              <a:t>2025-06-17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838052-5448-42C4-AC31-FBA190E9033C}" type="slidenum">
              <a:rPr lang="pl-PL" smtClean="0"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2146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F388F9-8FC2-452F-8DD1-36ABD836A944}" type="datetime1">
              <a:rPr lang="pl-PL" smtClean="0"/>
              <a:pPr lvl="0"/>
              <a:t>2025-06-17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7F5758-B26A-4DBE-9A2A-44CC92F15103}" type="slidenum">
              <a:rPr lang="pl-PL" smtClean="0"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52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8F61B95-DB99-4134-814B-FBFA5B994040}" type="datetime1">
              <a:rPr lang="pl-PL" smtClean="0"/>
              <a:pPr lvl="0"/>
              <a:t>2025-06-17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472DD1-E3A8-4D6B-AB46-57497F3D533D}" type="slidenum">
              <a:rPr lang="pl-PL" smtClean="0"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110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"/>
            <a:ext cx="12191996" cy="68571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Prostokąt 7"/>
          <p:cNvSpPr/>
          <p:nvPr userDrawn="1"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838203" y="1079793"/>
            <a:ext cx="10515600" cy="50971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E9501D-D524-40C0-8805-AEA065E33BD6}" type="datetime1">
              <a:rPr lang="pl-PL"/>
              <a:pPr lvl="0"/>
              <a:t>2025-06-17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3C6BF7-AFBB-4852-AA6E-089D1BEFC80A}" type="slidenum">
              <a:t>‹#›</a:t>
            </a:fld>
            <a:endParaRPr lang="pl-PL"/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838204" y="365130"/>
            <a:ext cx="10515600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2500"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r>
              <a:rPr lang="pl-PL" sz="4400" b="1" dirty="0">
                <a:solidFill>
                  <a:srgbClr val="4472C4"/>
                </a:solidFill>
                <a:latin typeface="+mj-lt"/>
                <a:cs typeface="Calibri" panose="020F0502020204030204" pitchFamily="34" charset="0"/>
              </a:rPr>
              <a:t>Sprawozdanie z wykonania budżetu za</a:t>
            </a:r>
            <a:r>
              <a:rPr lang="pl-PL" sz="4400" b="1" baseline="0" dirty="0">
                <a:solidFill>
                  <a:srgbClr val="4472C4"/>
                </a:solidFill>
                <a:latin typeface="+mj-lt"/>
                <a:cs typeface="Calibri" panose="020F0502020204030204" pitchFamily="34" charset="0"/>
              </a:rPr>
              <a:t> rok 2022</a:t>
            </a:r>
            <a:endParaRPr lang="pl-PL" sz="4400" b="1" dirty="0">
              <a:solidFill>
                <a:srgbClr val="4472C4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1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FB468C-5E8B-4D0C-8803-FCDE60FD230C}" type="datetime1">
              <a:rPr lang="pl-PL" smtClean="0"/>
              <a:pPr lvl="0"/>
              <a:t>2025-06-17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C39ECC-EA0A-4367-840F-6AA15B862ED1}" type="slidenum">
              <a:rPr lang="pl-PL" smtClean="0"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46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33E86EB-9A96-41CD-88D2-88B452E6E40D}" type="datetime1">
              <a:rPr lang="pl-PL" smtClean="0"/>
              <a:pPr lvl="0"/>
              <a:t>2025-06-17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A90A04-ED02-4A62-AB09-C919A15D030B}" type="slidenum">
              <a:rPr lang="pl-PL" smtClean="0"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11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22EA6C0-0ED2-4B1A-A15B-A0B99865C071}" type="datetime1">
              <a:rPr lang="pl-PL" smtClean="0"/>
              <a:pPr lvl="0"/>
              <a:t>2025-06-17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56290F-A3D2-4F08-9CDB-9500DDEE0A0C}" type="slidenum">
              <a:rPr lang="pl-PL" smtClean="0"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09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E64D24-475C-4A92-9CA9-9C13B651711C}" type="datetime1">
              <a:rPr lang="pl-PL" smtClean="0"/>
              <a:pPr lvl="0"/>
              <a:t>2025-06-17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25EE8E-E1FA-4312-BA83-7A2B28A7624B}" type="slidenum">
              <a:rPr lang="pl-PL" smtClean="0"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82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A8E8F2-C53D-484F-8137-35A1EEFCF597}" type="datetime1">
              <a:rPr lang="pl-PL" smtClean="0"/>
              <a:pPr lvl="0"/>
              <a:t>2025-06-17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0BD12F-8454-4DCB-A1F2-EE8140850C69}" type="slidenum">
              <a:rPr lang="pl-PL" smtClean="0"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79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1E1907D-F6DE-43EA-A909-E11A02768F86}" type="datetime1">
              <a:rPr lang="pl-PL" smtClean="0"/>
              <a:pPr lvl="0"/>
              <a:t>2025-06-17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68E80B-98AA-48E5-9D9E-0A7527620D05}" type="slidenum">
              <a:rPr lang="pl-PL" smtClean="0"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59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14B0AC-D51E-4DE8-B0BA-A83122FC23BA}" type="datetime1">
              <a:rPr lang="pl-PL" smtClean="0"/>
              <a:pPr lvl="0"/>
              <a:t>2025-06-17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0B4EAD-5F67-45CC-AE5C-1462D6DA436A}" type="slidenum">
              <a:rPr lang="pl-PL" smtClean="0"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90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52123A-CC1A-4674-B410-7B243FBA7B07}" type="datetime1">
              <a:rPr lang="pl-PL" smtClean="0"/>
              <a:pPr lvl="0"/>
              <a:t>2025-06-17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F1D12D-F47B-4A0F-9329-A3AFDF32064A}" type="slidenum">
              <a:rPr lang="pl-PL" smtClean="0"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48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3FB468C-5E8B-4D0C-8803-FCDE60FD230C}" type="datetime1">
              <a:rPr lang="pl-PL" smtClean="0"/>
              <a:pPr lvl="0"/>
              <a:t>2025-06-17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46C39ECC-EA0A-4367-840F-6AA15B862ED1}" type="slidenum">
              <a:rPr lang="pl-PL" smtClean="0"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12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368296" y="4262559"/>
            <a:ext cx="923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3F4380"/>
                </a:solidFill>
                <a:latin typeface="+mj-lt"/>
              </a:rPr>
              <a:t>Sprawozdanie z wykonania budżetu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386496" y="6289479"/>
            <a:ext cx="386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3F4380"/>
                </a:solidFill>
                <a:latin typeface="+mj-lt"/>
              </a:rPr>
              <a:t>29 czerwca 2021 r.</a:t>
            </a:r>
          </a:p>
        </p:txBody>
      </p:sp>
      <p:pic>
        <p:nvPicPr>
          <p:cNvPr id="9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023"/>
            <a:ext cx="12191996" cy="68571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691127" y="2793811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3A4A6A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port o Stanie Gminy Miasto Szczecin za 2024 r.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966688" y="4319330"/>
            <a:ext cx="3747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Piotr Krzystek</a:t>
            </a:r>
          </a:p>
          <a:p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Prezydent Miasta Szczecin</a:t>
            </a:r>
          </a:p>
          <a:p>
            <a:endParaRPr lang="pl-PL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Szczecin, 17 czerwca 2025 r.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264" y="2244823"/>
            <a:ext cx="160178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63474" y="1202624"/>
            <a:ext cx="97581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Szczecin strategicznie – realizacja celów strategicznych WPRS 2024 </a:t>
            </a:r>
          </a:p>
          <a:p>
            <a:pPr algn="just">
              <a:spcAft>
                <a:spcPts val="600"/>
              </a:spcAft>
            </a:pPr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4" y="28324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684780"/>
              </p:ext>
            </p:extLst>
          </p:nvPr>
        </p:nvGraphicFramePr>
        <p:xfrm>
          <a:off x="484909" y="1538869"/>
          <a:ext cx="11097491" cy="515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061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72307" y="1601208"/>
            <a:ext cx="10140461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Strategia Rozwoju Szczecina 2035 + 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Dlaczego pracujemy nad nową strategią i planem ogólnym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endParaRPr lang="pl-P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Konieczność rozpoczęcia prac nad strategią rozwoju miasta i planem ogólnym wynika ze zmian ustawowych.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Nowelizacja ustawy o planowaniu i zagospodarowaniu przestrzennym oraz innych ustaw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która weszła w życie 24 września 2023 r.,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wprowadziła istotne zmiany w zakresie planowania strategicznego oraz planowania przestrzennego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Formalnym rozpoczęciem prac nad tymi dokumentami było przyjęcie przez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Radę Miasta Szczecin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uchwał: odpowiednio o pracach nad strategią i pracach nad planem ogólnym 18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czerwca 2024 roku.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72307" y="37658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</a:t>
            </a:r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endParaRPr lang="pl-PL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62838" y="74311"/>
            <a:ext cx="6348545" cy="652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Raport </a:t>
            </a: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Stanie Gminy Miasto Szczecin </a:t>
            </a:r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62838" y="939453"/>
          <a:ext cx="11899726" cy="5945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222">
                  <a:extLst>
                    <a:ext uri="{9D8B030D-6E8A-4147-A177-3AD203B41FA5}">
                      <a16:colId xmlns:a16="http://schemas.microsoft.com/office/drawing/2014/main" val="4146725039"/>
                    </a:ext>
                  </a:extLst>
                </a:gridCol>
                <a:gridCol w="288099">
                  <a:extLst>
                    <a:ext uri="{9D8B030D-6E8A-4147-A177-3AD203B41FA5}">
                      <a16:colId xmlns:a16="http://schemas.microsoft.com/office/drawing/2014/main" val="3839108757"/>
                    </a:ext>
                  </a:extLst>
                </a:gridCol>
                <a:gridCol w="9820405">
                  <a:extLst>
                    <a:ext uri="{9D8B030D-6E8A-4147-A177-3AD203B41FA5}">
                      <a16:colId xmlns:a16="http://schemas.microsoft.com/office/drawing/2014/main" val="1431653745"/>
                    </a:ext>
                  </a:extLst>
                </a:gridCol>
              </a:tblGrid>
              <a:tr h="350728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NAMI</a:t>
                      </a:r>
                      <a:endParaRPr lang="pl-PL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297357"/>
                  </a:ext>
                </a:extLst>
              </a:tr>
              <a:tr h="1122886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STRATEGIA </a:t>
                      </a:r>
                      <a:endParaRPr lang="pl-PL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Przeprowadzenie diagnozy strategicznej;</a:t>
                      </a:r>
                    </a:p>
                    <a:p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Określenie misji i wizji rozwoju miasta oraz  wypracowanie celów strategicznych i operacyjnych;</a:t>
                      </a:r>
                      <a:b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Oszacowanie oczekiwanych rezultatów planowanych działań i wskaźników monitorowania postępów; </a:t>
                      </a:r>
                      <a:b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Stworzenie modelu struktury funkcjonalno-przestrzennej oraz ustalenia i rekomendacje dotyczące kształtowania</a:t>
                      </a:r>
                      <a:r>
                        <a:rPr lang="pl-PL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prowadzenia polityki przestrzennej.  </a:t>
                      </a:r>
                    </a:p>
                    <a:p>
                      <a:endParaRPr lang="pl-P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61030"/>
                  </a:ext>
                </a:extLst>
              </a:tr>
              <a:tr h="748590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pl-PL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OGÓLNY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Uchwała o przystąpieniu do sporządzenia planu ogólnego oraz zebranie wniosków; </a:t>
                      </a:r>
                    </a:p>
                    <a:p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Inwentaryzacja obowiązujących planów miejscowych w gminie i ich weryfikacja pod kątem proponowanych stref planistycznych i wskaźników zabudowy </a:t>
                      </a:r>
                      <a:b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POG;</a:t>
                      </a:r>
                    </a:p>
                    <a:p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Wstępny projekt POG.</a:t>
                      </a:r>
                      <a:endParaRPr lang="pl-P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896937"/>
                  </a:ext>
                </a:extLst>
              </a:tr>
              <a:tr h="361093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TRAKCIE 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309528"/>
                  </a:ext>
                </a:extLst>
              </a:tr>
              <a:tr h="1076099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STRATEGIA</a:t>
                      </a:r>
                      <a:endParaRPr lang="pl-PL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Opracowanie systemu realizacji strategii oraz redakcja dokumentu konsolidująca ww. ustalenia;</a:t>
                      </a:r>
                    </a:p>
                    <a:p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Zaangażowanie mieszkańców, partnerów społecznych oraz gospodarczych (konsultacje);</a:t>
                      </a:r>
                    </a:p>
                    <a:p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Analiza zebranych uwag, w tym opracowanie raportu z konsultacji;</a:t>
                      </a:r>
                      <a:b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Skierowanie wniosków w zakresie przeprowadzenia strategicznej oceny oddziaływania na środowisko do RDOŚ w Szczecinie;</a:t>
                      </a:r>
                      <a:b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Przekazanie do zaopiniowania projektu Strategii zarządowi województwa zachodniopomorskiego.</a:t>
                      </a:r>
                    </a:p>
                    <a:p>
                      <a:endParaRPr lang="pl-PL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11491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pl-PL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OGÓLNY</a:t>
                      </a:r>
                      <a:endParaRPr lang="pl-PL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POG– konsultacje wewnętrzne z Prezydentem Miasta </a:t>
                      </a:r>
                      <a:endParaRPr lang="pl-P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572282"/>
                  </a:ext>
                </a:extLst>
              </a:tr>
              <a:tr h="336454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 NAMI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986554"/>
                  </a:ext>
                </a:extLst>
              </a:tr>
              <a:tr h="425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Uwzględnienie ww. uwag wynikających z opinii i przedłożenie projektu Strategii pod obrady Rady Miasta;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766567"/>
                  </a:ext>
                </a:extLst>
              </a:tr>
              <a:tr h="610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pl-PL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OGÓLNY</a:t>
                      </a:r>
                      <a:endParaRPr lang="pl-PL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Opiniowanie i uzgadnianie; </a:t>
                      </a:r>
                    </a:p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Konsultacje społeczne projektu POG oraz zbieranie uwag do projektu;</a:t>
                      </a:r>
                    </a:p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Rozpatrzenie/uwzględnienie ww. uwag wynikających z opinii i przedłożenie projektu POG pod obrady Rady Miasta.</a:t>
                      </a:r>
                    </a:p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306024"/>
                  </a:ext>
                </a:extLst>
              </a:tr>
            </a:tbl>
          </a:graphicData>
        </a:graphic>
      </p:graphicFrame>
      <p:sp>
        <p:nvSpPr>
          <p:cNvPr id="4" name="Strzałka w prawo 3"/>
          <p:cNvSpPr/>
          <p:nvPr/>
        </p:nvSpPr>
        <p:spPr>
          <a:xfrm>
            <a:off x="1836303" y="1448806"/>
            <a:ext cx="421200" cy="8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1841464" y="2550840"/>
            <a:ext cx="421200" cy="82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257503" y="713984"/>
            <a:ext cx="934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 PRAC NAD STRATEGIĄ ROZWOJU SZCZECINA I PLANEM OGÓLNYM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1836303" y="3682658"/>
            <a:ext cx="421200" cy="8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1836304" y="4701892"/>
            <a:ext cx="421199" cy="82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1836302" y="6155473"/>
            <a:ext cx="421200" cy="82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2" name="Strzałka w prawo 11"/>
          <p:cNvSpPr/>
          <p:nvPr/>
        </p:nvSpPr>
        <p:spPr>
          <a:xfrm>
            <a:off x="1836302" y="5721126"/>
            <a:ext cx="421200" cy="8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2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72307" y="1601208"/>
            <a:ext cx="1014046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Szczecin strategicznie – planowanie przestrzenne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minionym roku uchwalono 8 planów miejscowych na łącznej powierzchni 418,3 ha.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Bez uwzględnienia powierzchni jeziora Dąbie (mieszczącego się w granicach administracyjnych miasta) pokrycie planami obejmuje 72,34 % powierzchni miasta, tzn. 17 831,45 ha.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Gmina Miasto Szczecin przystąpiła do sporządzenia planu ogólnego obejmującego miasto Szczecin,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wyłączeniem morskich wód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wewnętrznych. 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72307" y="37658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</p:txBody>
      </p:sp>
    </p:spTree>
    <p:extLst>
      <p:ext uri="{BB962C8B-B14F-4D97-AF65-F5344CB8AC3E}">
        <p14:creationId xmlns:p14="http://schemas.microsoft.com/office/powerpoint/2010/main" val="25261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2777223"/>
            <a:ext cx="1209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3A4A6A"/>
                </a:solidFill>
                <a:latin typeface="Arial" pitchFamily="34" charset="0"/>
                <a:cs typeface="Arial" pitchFamily="34" charset="0"/>
              </a:rPr>
              <a:t>Inwestycje </a:t>
            </a:r>
            <a:r>
              <a:rPr lang="pl-PL" sz="3600" b="1">
                <a:solidFill>
                  <a:srgbClr val="3A4A6A"/>
                </a:solidFill>
                <a:latin typeface="Arial" pitchFamily="34" charset="0"/>
                <a:cs typeface="Arial" pitchFamily="34" charset="0"/>
              </a:rPr>
              <a:t>i przedsiębiorczość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0903" y="957469"/>
            <a:ext cx="9758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Inwestycje i przedsiębiorczość - wydatki inwestycyjne na mieszkańca na tle miast UMP. </a:t>
            </a:r>
            <a:endParaRPr lang="pl-PL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949415" y="283245"/>
            <a:ext cx="6711773" cy="6064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r>
              <a:rPr lang="pl-P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</a:t>
            </a: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Gminy Miasto Szczecin </a:t>
            </a:r>
            <a:r>
              <a:rPr lang="pl-PL" sz="1800" b="1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endParaRPr lang="pl-PL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/>
        </p:nvGraphicFramePr>
        <p:xfrm>
          <a:off x="1177637" y="1704975"/>
          <a:ext cx="10335490" cy="466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27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48862" y="997907"/>
            <a:ext cx="10334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Inwestycje i przedsiębiorczość – 10 największych projektów inwestycyjnych w 2024 r. na łączną kwotę 409 853,929 zł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4" y="28324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pPr>
              <a:defRPr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213338" y="1802424"/>
            <a:ext cx="1047989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Budowa i przebudowa torowisk- ETAP II - 109,4 mln zł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Poprawa stanu technicznego obiektów oświatowych  – 55,2 mln zł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Fabryka Wody- budowa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aquaparku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– 39,2 mln zł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Budowa szkoły podstawowej przy ul. Miłosza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37, 3 mln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Modernizacja układu drogowego dzielnicy Północ w Szczecinie - dostosowanie do nowych uwarunkowań </a:t>
            </a:r>
            <a:r>
              <a:rPr lang="pl-PL" sz="1600">
                <a:latin typeface="Arial" panose="020B0604020202020204" pitchFamily="34" charset="0"/>
                <a:cs typeface="Arial" panose="020B0604020202020204" pitchFamily="34" charset="0"/>
              </a:rPr>
              <a:t>społeczno-gospodarczych- </a:t>
            </a:r>
            <a:r>
              <a:rPr lang="pl-PL" sz="1600" smtClean="0">
                <a:latin typeface="Arial" panose="020B0604020202020204" pitchFamily="34" charset="0"/>
                <a:cs typeface="Arial" panose="020B0604020202020204" pitchFamily="34" charset="0"/>
              </a:rPr>
              <a:t>35,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3 mln zł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SKM - 33,2 mln zł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Rewitalizacja obszaru przestrzeni publicznej i zabudowy śródmiejskiego odcinka Alei Wojska Polskiego - 30,1 mln zł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Przebudowa ul. Szafera (od Al. Wojska Polskiego do ul. Sosabowskiego) etap II i II - 28,3 mln zł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Pozyskiwanie, modernizacja budynków i wolnych lokali mieszkalnych – 21,2 mln zł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Modernizacja budynków zasobu Wspólnot Mieszkaniowych z udziałem Gminy Miasto Szczecin objętego funduszem remontowym - 20,4 mln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2777223"/>
            <a:ext cx="1209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3A4A6A"/>
                </a:solidFill>
                <a:latin typeface="Arial" pitchFamily="34" charset="0"/>
                <a:cs typeface="Arial" pitchFamily="34" charset="0"/>
              </a:rPr>
              <a:t>Gospodarka komunalna i środowisko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25414" y="1121601"/>
            <a:ext cx="10327507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Gospodarka komunalna i środowisko – mieszkalnictwo </a:t>
            </a:r>
          </a:p>
          <a:p>
            <a:pPr>
              <a:spcAft>
                <a:spcPts val="600"/>
              </a:spcAft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Według stanu na koniec 2024 r. mieszkaniowy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zasób Gminy Miasto Szczecin obejmował 14 181 lokali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Wydano 119 skierowań na lokale gotowe do zasiedlenia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(na czas nieoznaczony),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227 na lokale do remontu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koszt najemcy i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79 na lokale socjalne.</a:t>
            </a:r>
          </a:p>
          <a:p>
            <a:pPr algn="just">
              <a:spcAft>
                <a:spcPts val="12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2024 roku na pozyskiwanie, modernizację budynków i wolnych mieszkalnych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wydano ponad 16 mln zł.</a:t>
            </a:r>
          </a:p>
          <a:p>
            <a:pPr algn="just">
              <a:spcAft>
                <a:spcPts val="1200"/>
              </a:spcAf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 Małych Ulepszeń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– zmodernizowano 134 lokale komunalne na łączną kwotę ponad 4,7 mln zł. </a:t>
            </a:r>
          </a:p>
          <a:p>
            <a:pPr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2024 r. ze sprzedaży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274 lokali mieszkalnych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(wraz z udziałem w gruncie)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, budżet Miasta uzyskał dochód blisko 17,5 mln zł. Gmina zbyła grunty na łączną kwotę ponad 106 mln zł.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4" y="28324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pPr>
              <a:defRPr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66800" y="997907"/>
            <a:ext cx="9837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Gospodarka komunalna i środowisko - gospodarka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odpadami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4" y="28324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221236"/>
              </p:ext>
            </p:extLst>
          </p:nvPr>
        </p:nvGraphicFramePr>
        <p:xfrm>
          <a:off x="1236211" y="2645706"/>
          <a:ext cx="9668350" cy="3417180"/>
        </p:xfrm>
        <a:graphic>
          <a:graphicData uri="http://schemas.openxmlformats.org/drawingml/2006/table">
            <a:tbl>
              <a:tblPr firstRow="1" firstCol="1">
                <a:tableStyleId>{E8B1032C-EA38-4F05-BA0D-38AFFFC7BED3}</a:tableStyleId>
              </a:tblPr>
              <a:tblGrid>
                <a:gridCol w="1200764">
                  <a:extLst>
                    <a:ext uri="{9D8B030D-6E8A-4147-A177-3AD203B41FA5}">
                      <a16:colId xmlns:a16="http://schemas.microsoft.com/office/drawing/2014/main" val="348160948"/>
                    </a:ext>
                  </a:extLst>
                </a:gridCol>
                <a:gridCol w="1405772">
                  <a:extLst>
                    <a:ext uri="{9D8B030D-6E8A-4147-A177-3AD203B41FA5}">
                      <a16:colId xmlns:a16="http://schemas.microsoft.com/office/drawing/2014/main" val="1095690653"/>
                    </a:ext>
                  </a:extLst>
                </a:gridCol>
                <a:gridCol w="1532817">
                  <a:extLst>
                    <a:ext uri="{9D8B030D-6E8A-4147-A177-3AD203B41FA5}">
                      <a16:colId xmlns:a16="http://schemas.microsoft.com/office/drawing/2014/main" val="2475224745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3925735950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242542773"/>
                    </a:ext>
                  </a:extLst>
                </a:gridCol>
                <a:gridCol w="1018227">
                  <a:extLst>
                    <a:ext uri="{9D8B030D-6E8A-4147-A177-3AD203B41FA5}">
                      <a16:colId xmlns:a16="http://schemas.microsoft.com/office/drawing/2014/main" val="94512056"/>
                    </a:ext>
                  </a:extLst>
                </a:gridCol>
                <a:gridCol w="1435061">
                  <a:extLst>
                    <a:ext uri="{9D8B030D-6E8A-4147-A177-3AD203B41FA5}">
                      <a16:colId xmlns:a16="http://schemas.microsoft.com/office/drawing/2014/main" val="465084634"/>
                    </a:ext>
                  </a:extLst>
                </a:gridCol>
              </a:tblGrid>
              <a:tr h="1495405">
                <a:tc>
                  <a:txBody>
                    <a:bodyPr/>
                    <a:lstStyle/>
                    <a:p>
                      <a:pPr algn="ctr" fontAlgn="t"/>
                      <a:endParaRPr lang="pl-PL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SZCZECIN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Odpady zmieszane i z cmentarzy komunalnych 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Odpady opakowaniowe (tworzywa sztuczne, metal, szkło, papier)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Odpady wielkogabarytowe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Bioodpady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Odpady ogółem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selektywnie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2647775"/>
                  </a:ext>
                </a:extLst>
              </a:tr>
              <a:tr h="566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18 068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4 866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16 423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122 732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39 357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943902"/>
                  </a:ext>
                </a:extLst>
              </a:tr>
              <a:tr h="566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85 263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18 853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5323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16 617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126 056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40 793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17180096"/>
                  </a:ext>
                </a:extLst>
              </a:tr>
              <a:tr h="566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przyrost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0763291"/>
                  </a:ext>
                </a:extLst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1066800" y="1695034"/>
            <a:ext cx="9946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Wzrosła ilość odpadów * odebranych w ramach systemu gminnego (bez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Ekoportów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) oraz wybranych nieruchomości niezamieszkałych (placówki oświatowe, żłobki, cmentarze).</a:t>
            </a:r>
          </a:p>
          <a:p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236210" y="6182561"/>
            <a:ext cx="1659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* W tonach </a:t>
            </a:r>
          </a:p>
        </p:txBody>
      </p:sp>
    </p:spTree>
    <p:extLst>
      <p:ext uri="{BB962C8B-B14F-4D97-AF65-F5344CB8AC3E}">
        <p14:creationId xmlns:p14="http://schemas.microsoft.com/office/powerpoint/2010/main" val="22542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949415" y="283245"/>
            <a:ext cx="6711773" cy="6064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r>
              <a:rPr lang="pl-P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</a:t>
            </a: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Gminy Miasto Szczecin </a:t>
            </a:r>
            <a:r>
              <a:rPr lang="pl-PL" sz="1800" b="1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endParaRPr lang="pl-PL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4"/>
          <p:cNvSpPr txBox="1">
            <a:spLocks/>
          </p:cNvSpPr>
          <p:nvPr/>
        </p:nvSpPr>
        <p:spPr>
          <a:xfrm>
            <a:off x="1119979" y="997907"/>
            <a:ext cx="9783372" cy="584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80975">
              <a:lnSpc>
                <a:spcPct val="100000"/>
              </a:lnSpc>
              <a:spcBef>
                <a:spcPts val="600"/>
              </a:spcBef>
            </a:pPr>
            <a:endParaRPr lang="pl-PL" sz="1800" b="1" dirty="0">
              <a:latin typeface="Arial" pitchFamily="34" charset="0"/>
              <a:cs typeface="Arial" pitchFamily="34" charset="0"/>
            </a:endParaRPr>
          </a:p>
          <a:p>
            <a:pPr algn="just" defTabSz="180975">
              <a:lnSpc>
                <a:spcPct val="100000"/>
              </a:lnSpc>
              <a:spcBef>
                <a:spcPts val="600"/>
              </a:spcBef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Obowiązek przygotowania Raportu o stanie gminy wynika z art. 28 aa Ustawy z dnia 8 marca 1990 r. o samorządzie gminnym.  </a:t>
            </a:r>
          </a:p>
          <a:p>
            <a:pPr algn="just" defTabSz="180975">
              <a:lnSpc>
                <a:spcPct val="100000"/>
              </a:lnSpc>
              <a:spcBef>
                <a:spcPts val="600"/>
              </a:spcBef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Raport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prezentuje stan realizacji dokumentów strategicznych Gminy Miasto Szczecin : Strategii Rozwoju Szczecina 2025, Wieloletniego Planu Rozwoju Szczecina oraz wynikających z nich branżowych strategii, planów i programów. </a:t>
            </a:r>
          </a:p>
          <a:p>
            <a:endParaRPr lang="pl-PL" sz="1600" b="1" dirty="0">
              <a:latin typeface="Arial" pitchFamily="34" charset="0"/>
              <a:cs typeface="Arial" pitchFamily="34" charset="0"/>
            </a:endParaRPr>
          </a:p>
          <a:p>
            <a:r>
              <a:rPr lang="pl-PL" sz="1600" dirty="0">
                <a:latin typeface="Arial" pitchFamily="34" charset="0"/>
                <a:cs typeface="Arial" pitchFamily="34" charset="0"/>
              </a:rPr>
              <a:t>Informacje przedstawiono w układzie:</a:t>
            </a:r>
          </a:p>
          <a:p>
            <a:endParaRPr lang="pl-PL" sz="1600" dirty="0">
              <a:latin typeface="Arial" pitchFamily="34" charset="0"/>
              <a:cs typeface="Arial" pitchFamily="34" charset="0"/>
            </a:endParaRPr>
          </a:p>
          <a:p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Dane podstawowe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Finanse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Szczecin Strategicznie </a:t>
            </a: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Inwestycje i przedsiębiorczość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Gospodarka komunalna i środowisko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Sfera społeczna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Podsumowanie</a:t>
            </a:r>
          </a:p>
          <a:p>
            <a:pPr>
              <a:spcAft>
                <a:spcPts val="600"/>
              </a:spcAft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35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33874" y="871746"/>
            <a:ext cx="1031075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Gospodarka komunalna i środowisko – realizowane zadania inwestycyjne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Środowisko: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Program parków, skwerów i zieleńców, w tym między innymi projekty SBO- Park kieszonkowy Turzyn, plac zabaw na osiedlu Majowym, polana rodzinna Księżnej Dąbrówki,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pumptrack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na osiedlu Kasztanowym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Mobilność: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Szczeciński Bilet Metropolitalny; zakup 2 autobusów elektrycznych przegubowych i 6 solowych;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systemie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BikeS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zarejestrowanych było  34 212 użytkowników, którzy przejechali blisko 500 tys. km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Poprawa jakości przestrzeni publicznych i bezpieczeństwa układu drogowego w tym m.in.: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Rewitalizacja placu Batorego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Fabryka Wody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Rewitalizacja obszaru przestrzeni publicznej i zabudowy śródmiejskiej w rejonie Alei Wojska Polskiego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Budowa zbiornika retencyjnego w rejonie ulic Kredowej, Urlopowej, Ostoi- Zagórskiego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Przebudowa chodników i budowa tras rowerowych przy ul. Matejki, Sczanieckiej, Gontyny i Przyjaciół Żołnierza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Budowa parkingu przy ul. Dunikowskiego i Milczańskiej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4" y="28324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</p:txBody>
      </p:sp>
    </p:spTree>
    <p:extLst>
      <p:ext uri="{BB962C8B-B14F-4D97-AF65-F5344CB8AC3E}">
        <p14:creationId xmlns:p14="http://schemas.microsoft.com/office/powerpoint/2010/main" val="30990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2777223"/>
            <a:ext cx="1209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3A4A6A"/>
                </a:solidFill>
                <a:latin typeface="Arial" pitchFamily="34" charset="0"/>
                <a:cs typeface="Arial" pitchFamily="34" charset="0"/>
              </a:rPr>
              <a:t>Sfera społeczna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38204" y="847436"/>
            <a:ext cx="1070902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Sfera społeczna – szczecińska oświata  </a:t>
            </a:r>
          </a:p>
          <a:p>
            <a:pPr algn="just">
              <a:spcAft>
                <a:spcPts val="1200"/>
              </a:spcAft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Zapewniono prawidłowe funkcjonowanie 147 jednostek,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łącznie uczęszczało do nich 57 932 uczniów, a liczba etatów wynosiła 9 511 (6 853 pedagogicznych i 2 658 niepedagogicznych).</a:t>
            </a:r>
          </a:p>
          <a:p>
            <a:pPr algn="just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Realizowano programy wspierające i aktywizujące szczecińskich uczniów oraz kadrę pedagogiczną, współfinansowane ze środków europejskich, w tym:</a:t>
            </a:r>
          </a:p>
          <a:p>
            <a:pPr algn="just"/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Ścieżka ku ekologicznej wiedzy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Rozwój osobisty kluczem do sukcesu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drodze ku lepszej przyszłości szczecińskich szkół zawodowych- etap I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Rozwijaj umiejętności językowe w multikulturowej Europie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Rozwijaj umiejętności technologiczne w multikulturowej Europie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Przemysł 4.0- staże informatyczne dla uczniów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ZCEMiP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Miasto przystąpiło do realizacji projektów: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Zachodniopomorskie Spawalnicze Branżowe Centrum Umiejętności” we współpracy z partnerem branżowym - Stowarzyszenie Inżynierów i Techników Mechaników Polskich w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Szczecinie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Branżowe Centrum Umiejętności w Dziedzinie Energetyki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we współpracy z partnerem branżowym - Stowarzyszenie Inżynierów i Techników Mechaników Polskich w Szczecinie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oraz Izba Rzemieślnicza MŚP w Szczecinie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„Program wsparcia psychologicznego dzieci, młodzieży i nauczycieli”</a:t>
            </a:r>
          </a:p>
          <a:p>
            <a:pPr lvl="0" algn="just"/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838204" y="132773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</p:txBody>
      </p:sp>
    </p:spTree>
    <p:extLst>
      <p:ext uri="{BB962C8B-B14F-4D97-AF65-F5344CB8AC3E}">
        <p14:creationId xmlns:p14="http://schemas.microsoft.com/office/powerpoint/2010/main" val="24777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99446" y="997907"/>
            <a:ext cx="1067691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Sfera społeczna – kultura i ochrona dziedzictwa kulturowego</a:t>
            </a:r>
          </a:p>
          <a:p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Wydatki na bieżące działania kulturalne w mieście przekroczyły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84,1 mln zł, z czego ponad 82,2 mln zł przeznaczone zostało na prowadzenie działalności kulturalnej w 14 miejskich instytucjach kultury.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Wydatki w ramach działalności pozainstytucjonalnej (otwarte konkursy ofert, małe dotacje, dotacje celowe) wyniosły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blisko 1 mln zł. </a:t>
            </a:r>
          </a:p>
          <a:p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24 beneficjentów skorzystało z programu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„Partnerstwa dla kultury”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na łączną kwotę 300 tys. zł. 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11 projektów na kwotę 120 tys. zł dofinansowano w ramach programu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„Młoda sztuka”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kierowanego do publicznych szkół artystycznych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Przyznano: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38 Stypendiów Artystycznych Miasta Szczecin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łączną kwotę 143,3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tys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zł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15 Stypendiów Twórczych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łączną kwotę 150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tys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zł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Nagrodę Artystyczną Miasta Szczecin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3 kategoriach (osiągnięcie artystyczne, całokształt działalności, innowacyjne pomysły i efektywne działania na rzecz upowszechniania kultury: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Honorowy tytuł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Mecenasa Kultury Szczecina</a:t>
            </a:r>
          </a:p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4" y="28324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pPr>
              <a:defRPr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34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90246" y="731117"/>
            <a:ext cx="102811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Sfera społeczna – sport i turystyka</a:t>
            </a:r>
          </a:p>
          <a:p>
            <a:pPr algn="just">
              <a:spcAft>
                <a:spcPts val="12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We współpracy z Miastem działa ponad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300 klubów sportowych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uczestniczących w rozgrywkach na różnych poziomach – od lig amatorskich po ekstraklasę, w tym także Uczniowskie Kluby Sportowe</a:t>
            </a:r>
          </a:p>
          <a:p>
            <a:pPr algn="just">
              <a:spcAft>
                <a:spcPts val="12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Miasto wspiera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kluby sportowe 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współfinansuje wydarzenia poprzez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otwarte konkursy ofert- blisko 21 mln zł 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małe dotacje- blisko 910 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tys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zł</a:t>
            </a:r>
          </a:p>
          <a:p>
            <a:pPr algn="just">
              <a:spcAft>
                <a:spcPts val="12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Miasto organizowało lub współorganizowało wydarzenia: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Columna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Medica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Baja Poland 2024, Turniej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Kyokushin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Karate o Puchar – Prezydenta Miasta Szczecin, Memoriał Lekkoatletyczny im. Wiesława Maniaka, Półmaraton Szczeciński, turniej tenisowy Invest In Szczecin Open, czy golfowy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Floating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Garden Szczecin Open 2024.</a:t>
            </a:r>
          </a:p>
          <a:p>
            <a:pPr algn="just"/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ramach projektu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Turystyczny Szczecin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realizowano zadania mające na celu aktywizację i integrację branży turystycznej oraz instytucji kultury w celu stworzenia spójnej i kompleksowej oferty turystycznej Oferta turystyczna Miasta prezentowana była podczas Pikniku nad Odrą, finału TSR oraz 6 imprez plenerowych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Niemczech.</a:t>
            </a:r>
          </a:p>
          <a:p>
            <a:pPr algn="just"/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Szczecin 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Bureau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- projekt obejmujący szeroko zakrojone działania, mające na celu promocję miasta jako atrakcyjnej destynacji dla branży MICE (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Exhibitions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838204" y="132773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pPr>
              <a:defRPr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04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59118" y="1111847"/>
            <a:ext cx="1023632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Sfera społeczna – opieka, projekty i programy dedykowane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rodzinom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Wydano 1 165 Szczecińskich Kart Rodzinnych</a:t>
            </a:r>
          </a:p>
          <a:p>
            <a:pPr algn="just">
              <a:spcAft>
                <a:spcPts val="1200"/>
              </a:spcAft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Kontynuowano realizację rządowego programu Aktywny Maluch, którego celem jest zwiększenie dostępności do różnych form opieki dla dzieci w wieku do lat 3 (utworzono łącznie 56 nowych miejsc w żłobku i klubie dziecięcym)</a:t>
            </a:r>
          </a:p>
          <a:p>
            <a:pPr algn="just">
              <a:spcAft>
                <a:spcPts val="1200"/>
              </a:spcAft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Wykonano program funkcjonalno-użytkowy oraz wybrano wykonawcę robót w formule „zaprojektuj i wybuduj” na budowę żłobka przy ulicy Pszczelnej.</a:t>
            </a:r>
          </a:p>
          <a:p>
            <a:pPr algn="just">
              <a:spcAft>
                <a:spcPts val="1200"/>
              </a:spcAft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Rodzinom przeżywającym trudności w pełnieniu funkcji opiekuńczo - wychowawczych oferowane jest wsparcie w ramach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„Programu wspierania rodziny i rozwoju pieczy zastępczej Gminy Miasto Szczecin na lata 2023-2025”-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27 placówek wsparcia dziennego dla dzieci i młodzieży oraz jedną specjalistyczna dla dzieci z rodzin w kryzysie, bezpieczny i aktywny czas wolny podczas wakacji, profilaktyka uzależnień oraz przeciwdziałanie przemocy.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„Regionalne Centrum Kryzysowe”-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rozwinięcie usług świadczonych przez Dział Interwencji Kryzysowej MOPR, ograniczanie skutków zdarzeń kryzysowych, wsparcie psychologiczne i pedagogiczne świadczone przez specjalistów</a:t>
            </a:r>
          </a:p>
          <a:p>
            <a:pPr algn="just">
              <a:spcAft>
                <a:spcPts val="1200"/>
              </a:spcAft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„Kierunek samodzielność – wsparcie szczecińskiej młodzieży”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 rzecz usamodzielniających się wychowanków pieczy zastępczej i ich opiekunów obejmuje m.in.: trening umiejętności społecznych, warsztaty poszukiwania pracy, doradztwo prawne. </a:t>
            </a:r>
          </a:p>
          <a:p>
            <a:pPr algn="just">
              <a:spcAft>
                <a:spcPts val="1200"/>
              </a:spcAft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”Wehikuł Usamodzielnienia”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 którego skorzystało 39 wychowanków pieczy zastępczej oraz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we współpracy z STBS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„Dom na start”-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dla uprawnionych do uzyskania pomocy mieszkaniowej.</a:t>
            </a:r>
          </a:p>
          <a:p>
            <a:pPr algn="just">
              <a:spcAft>
                <a:spcPts val="1200"/>
              </a:spcAft>
            </a:pPr>
            <a:endParaRPr lang="pl-PL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4" y="28324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pPr>
              <a:defRPr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92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59118" y="1111847"/>
            <a:ext cx="1023632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Sfera społeczna – opieka, projekty i programy dedykowane  seniorom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Miasto oferuje różnego rodzaju programy aktywizujące i wspierające, spotkania w klubach seniora, Uniwersytecie Trzeciego Wieku, Centrum Seniora, gdzie gromadzone i udostępniane są wszystkie informacje o inicjatywach senioralnych Miasta.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Kontynuacja programu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„Senior + ”,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ramach którego działają dwa kluby SENIOR+ oraz dzienny dom SENIOR+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Korpus Wsparcia Seniorów-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działania wspierające, w tym dostęp do tzw. „opieki na odległość”, gwarantującej system bieżącego monitorowania stanu zdrowia seniorów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„Bon Opiekuńczy: Alzheimer 75” -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dla rodzin seniorów dotkniętych chorobą Alzheimera, którzy nie przebywają w całodobowych placówkach opiekuńczych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Kontynuacja programu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Zaopiekowani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– systemowe wzmacnianie potencjału opiekuńczego rodzin”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– prowadzono świetlicę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wytchnieniową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poradnictwo psychologiczne, prawne, socjalno- ekonomiczne, fizjoterapeutyczne dla opiekunów osób niesamodzielnych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Wydano 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2 266 Szczecińskich Kart Seniora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71463" algn="l"/>
              </a:tabLst>
            </a:pP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4" y="28324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pPr>
              <a:defRPr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98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59118" y="1111847"/>
            <a:ext cx="10236323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Sfera społeczna – ochrona zdrowia i działania na rzecz osób z niepełnosprawnością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„Miejski program przeciwdziałania przemocy domowej i ochrony osób doznających przemocy domowej w Szczecinie na lata 2024-2028”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- zwiększenie skuteczności przeciwdziałania przemocy domowej oraz zmniejszenie skali zjawiska, rozwój współpracy instytucji publicznych (szkoły, policja, sądy) i organizacji pozarządowych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„Gminny program profilaktyki i rozwiązywania problemów alkoholowych oraz przeciwdziałania narkomanii dla Miasta Szczecin”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- działania interwencyjne, terapeutyczne, korekcyjne, edukacja i profilaktyka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„Program przeciwdziałania bezdomności na lata 2022-2027”-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monitorowanie skali bezdomności, aktywizacja zawodowa osób bezdomnych, mieszkanie treningowe, Pogotowie Zimowe w okresie listopad- marzec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„Wieloletni program osłonowy w zakresie dożywiania w Szczecinie na lata 2024–2028”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- posiłki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dla  2 596  dorosłych oraz 603 dzieci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„Miejski program działań na rzecz osób z niepełnosprawnościami na lata 2025 – 2028”-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kontynuacja i rozszerzenie programu opracowanego na lata 2022-2024- dofinansowanie do turnusów rehabilitacyjnych, likwidacji barier architektonicznych i technicznych, zakupu sprzętu rehabilitacyjnego i ortopedycznego, bezpłatne usługi przewozowe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„Centra opiekuńczo – mieszkalne”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- ośrodek dla osób dorosłych ze znacznym lub umiarkowanym stopniem niepełnosprawności, zapewnia warunki samodzielnego funkcjonowania oraz opiekę i pomoc adekwatną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do wieku i stanu zdrowia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„Asystent osobisty osoby niepełnosprawnej”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- objęcie usługą asystencką 49 osób z orzeczeniem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 niepełnosprawności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endParaRPr lang="pl-PL" dirty="0"/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endParaRPr lang="pl-PL" dirty="0"/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4" y="28324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pPr>
              <a:defRPr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94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59118" y="1215756"/>
            <a:ext cx="1023632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pl-PL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endParaRPr lang="pl-PL" dirty="0"/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endParaRPr lang="pl-PL" dirty="0"/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4" y="28324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pPr>
              <a:defRPr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06B65DF-A189-0226-7B5C-5BC8D03806C0}"/>
              </a:ext>
            </a:extLst>
          </p:cNvPr>
          <p:cNvSpPr txBox="1"/>
          <p:nvPr/>
        </p:nvSpPr>
        <p:spPr>
          <a:xfrm>
            <a:off x="896559" y="997907"/>
            <a:ext cx="10398882" cy="4627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pl-PL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Podsumowanie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2024 r. kluczowymi zadaniami z punktu widzenia strategicznego zarządzania miastem było opracowanie: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Strategii Rozwoju Szczecina </a:t>
            </a:r>
            <a:r>
              <a:rPr lang="pl-PL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2035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Planu Ogólnego dla Gminy Miasto Szczecin 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Prace nad tymi dokumentami rozpoczęły się w 2024 r. , a naszym  celem jest przedyskutowanie i uchwalenie ich w 2025 roku. 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toku analiz i konsultacji określiliśmy misję Szczecina jako metropolii , która potrafi zagwarantować szanse, możliwości rozwoju i dobrą przyszłość jak również miejsce, w którym można szczęśliwie żyć ze względu na wzajemny szacunek, poczucie wolności i otwartość mieszkańców. Z tej perspektywy Szczecin 2035 może być spokojnym, zielonym portem możliwości</a:t>
            </a:r>
            <a:r>
              <a:rPr lang="pl-PL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niespokojnych czasach.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Dziś przedstawiając Raport o Stanie Gminy za 2024 rok zapraszam wszystkich do udziału w pracach nad projektowaniem dokumentów wyznaczających kierunki rozwoju  Szczecina na kolejne lata.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09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1" y="10981"/>
            <a:ext cx="12172479" cy="684701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230923" y="201711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b="1" dirty="0">
              <a:solidFill>
                <a:srgbClr val="3A4A6A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3600" b="1" dirty="0">
                <a:solidFill>
                  <a:srgbClr val="3A4A6A"/>
                </a:solidFill>
                <a:latin typeface="Arial" pitchFamily="34" charset="0"/>
                <a:cs typeface="Arial" pitchFamily="34" charset="0"/>
              </a:rPr>
              <a:t>Dziękuję za uwagę 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17237" y="3217441"/>
            <a:ext cx="9777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Piotr Krzystek </a:t>
            </a:r>
          </a:p>
          <a:p>
            <a:r>
              <a:rPr lang="pl-P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Prezydent Miasta Szczecin</a:t>
            </a:r>
          </a:p>
        </p:txBody>
      </p:sp>
    </p:spTree>
    <p:extLst>
      <p:ext uri="{BB962C8B-B14F-4D97-AF65-F5344CB8AC3E}">
        <p14:creationId xmlns:p14="http://schemas.microsoft.com/office/powerpoint/2010/main" val="207557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2777223"/>
            <a:ext cx="1209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Dane podstawowe </a:t>
            </a:r>
          </a:p>
        </p:txBody>
      </p:sp>
    </p:spTree>
    <p:extLst>
      <p:ext uri="{BB962C8B-B14F-4D97-AF65-F5344CB8AC3E}">
        <p14:creationId xmlns:p14="http://schemas.microsoft.com/office/powerpoint/2010/main" val="328411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63474" y="1202624"/>
            <a:ext cx="975814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podstawowe</a:t>
            </a:r>
            <a:endParaRPr lang="pl-PL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4" y="28324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</p:txBody>
      </p:sp>
      <p:sp>
        <p:nvSpPr>
          <p:cNvPr id="2" name="Prostokąt 1"/>
          <p:cNvSpPr/>
          <p:nvPr/>
        </p:nvSpPr>
        <p:spPr>
          <a:xfrm>
            <a:off x="1257259" y="1853617"/>
            <a:ext cx="101727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Demografia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- na koniec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r. liczba ludności w Szczecinie wyniosła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386 706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osób.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województwie zachodniopomorskim liczba ludności wyniosła  1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622 760 osób.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koniec 2023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r. liczba ludności w Szczecinie wynosiła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389 066 (-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360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osób) , w województwie 1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631 784 </a:t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(- 9024 osoby)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Przyrost naturalny – na skutek przewagi liczby zgonów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(5 526)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nad liczbą urodzeń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(3 716)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 Szczecinie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zanotowano ujemny przyrost naturalny. W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r. współczynnik przyrostu naturalnego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(na 1000 ludności) wyniósł minus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5,65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‰. W województwie współczynnik przyrostu naturalnego kształtował się na poziomie minus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4,72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‰. </a:t>
            </a:r>
          </a:p>
          <a:p>
            <a:pPr algn="just"/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Stopa bezrobocia  -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według stanu na koniec grudnia 2024 r. stopa bezrobocia rejestrowanego w Szczecinie wyniosła 3,4%, natomiast w  województwie zachodniopomorskim 6,8%.</a:t>
            </a:r>
          </a:p>
          <a:p>
            <a:pPr algn="just"/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87568" y="6506308"/>
            <a:ext cx="514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Źródło: https://szczecin.stat.gov.pl  </a:t>
            </a:r>
          </a:p>
        </p:txBody>
      </p:sp>
    </p:spTree>
    <p:extLst>
      <p:ext uri="{BB962C8B-B14F-4D97-AF65-F5344CB8AC3E}">
        <p14:creationId xmlns:p14="http://schemas.microsoft.com/office/powerpoint/2010/main" val="66444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2777223"/>
            <a:ext cx="1209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Finanse</a:t>
            </a:r>
          </a:p>
        </p:txBody>
      </p:sp>
    </p:spTree>
    <p:extLst>
      <p:ext uri="{BB962C8B-B14F-4D97-AF65-F5344CB8AC3E}">
        <p14:creationId xmlns:p14="http://schemas.microsoft.com/office/powerpoint/2010/main" val="224988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277815" y="1202623"/>
            <a:ext cx="9643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Finanse - budżet Miasta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3" name="Tabela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224556"/>
              </p:ext>
            </p:extLst>
          </p:nvPr>
        </p:nvGraphicFramePr>
        <p:xfrm>
          <a:off x="1277815" y="1965649"/>
          <a:ext cx="10013640" cy="4602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6619">
                  <a:extLst>
                    <a:ext uri="{9D8B030D-6E8A-4147-A177-3AD203B41FA5}">
                      <a16:colId xmlns:a16="http://schemas.microsoft.com/office/drawing/2014/main" val="2628932466"/>
                    </a:ext>
                  </a:extLst>
                </a:gridCol>
                <a:gridCol w="2563876">
                  <a:extLst>
                    <a:ext uri="{9D8B030D-6E8A-4147-A177-3AD203B41FA5}">
                      <a16:colId xmlns:a16="http://schemas.microsoft.com/office/drawing/2014/main" val="2951437957"/>
                    </a:ext>
                  </a:extLst>
                </a:gridCol>
                <a:gridCol w="2614424">
                  <a:extLst>
                    <a:ext uri="{9D8B030D-6E8A-4147-A177-3AD203B41FA5}">
                      <a16:colId xmlns:a16="http://schemas.microsoft.com/office/drawing/2014/main" val="3605669150"/>
                    </a:ext>
                  </a:extLst>
                </a:gridCol>
                <a:gridCol w="1798721">
                  <a:extLst>
                    <a:ext uri="{9D8B030D-6E8A-4147-A177-3AD203B41FA5}">
                      <a16:colId xmlns:a16="http://schemas.microsoft.com/office/drawing/2014/main" val="3650594939"/>
                    </a:ext>
                  </a:extLst>
                </a:gridCol>
              </a:tblGrid>
              <a:tr h="15898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Wyszczególnienie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</a:t>
                      </a:r>
                      <a:b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zł)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Wykonanie </a:t>
                      </a:r>
                      <a:b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zł)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Realizacja planu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33891617"/>
                  </a:ext>
                </a:extLst>
              </a:tr>
              <a:tr h="1004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Dochody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3 909 544 638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3 880 824 426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99,3%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/>
                </a:tc>
                <a:extLst>
                  <a:ext uri="{0D108BD9-81ED-4DB2-BD59-A6C34878D82A}">
                    <a16:rowId xmlns:a16="http://schemas.microsoft.com/office/drawing/2014/main" val="2281856174"/>
                  </a:ext>
                </a:extLst>
              </a:tr>
              <a:tr h="1004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4 141 263 449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3 940 774 248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95,2%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/>
                </a:tc>
                <a:extLst>
                  <a:ext uri="{0D108BD9-81ED-4DB2-BD59-A6C34878D82A}">
                    <a16:rowId xmlns:a16="http://schemas.microsoft.com/office/drawing/2014/main" val="3340941846"/>
                  </a:ext>
                </a:extLst>
              </a:tr>
              <a:tr h="1004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Wynik finansowy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-231 718 811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-59 949 822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25,9%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/>
                </a:tc>
                <a:extLst>
                  <a:ext uri="{0D108BD9-81ED-4DB2-BD59-A6C34878D82A}">
                    <a16:rowId xmlns:a16="http://schemas.microsoft.com/office/drawing/2014/main" val="372735745"/>
                  </a:ext>
                </a:extLst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960990" y="294820"/>
            <a:ext cx="6711773" cy="6064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  <a:p>
            <a:endParaRPr lang="pl-PL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5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838204" y="283244"/>
            <a:ext cx="5339076" cy="71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pPr>
              <a:defRPr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Gminy Miasto Szczecin 2024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63474" y="1202623"/>
            <a:ext cx="9758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Finanse –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wykonanie </a:t>
            </a:r>
            <a:r>
              <a:rPr lang="pl-PL" sz="2400" b="1" dirty="0">
                <a:solidFill>
                  <a:srgbClr val="002060"/>
                </a:solidFill>
              </a:rPr>
              <a:t>wydatków majątkowych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969517"/>
              </p:ext>
            </p:extLst>
          </p:nvPr>
        </p:nvGraphicFramePr>
        <p:xfrm>
          <a:off x="1025235" y="1747837"/>
          <a:ext cx="9670473" cy="483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765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63474" y="1143630"/>
            <a:ext cx="10055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Finanse – wydatki ogółem na mieszkańca na tle miast UMP. </a:t>
            </a:r>
            <a:endParaRPr lang="pl-PL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949415" y="283245"/>
            <a:ext cx="6711773" cy="6064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1" i="0" u="none" strike="noStrike" kern="1200" cap="none" spc="0" baseline="0">
                <a:solidFill>
                  <a:srgbClr val="3F4380"/>
                </a:solidFill>
                <a:uFillTx/>
                <a:latin typeface="Calibri Light"/>
              </a:defRPr>
            </a:lvl1pPr>
          </a:lstStyle>
          <a:p>
            <a:r>
              <a:rPr lang="pl-P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o Stanie </a:t>
            </a: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Gminy Miasto Szczecin </a:t>
            </a:r>
            <a:r>
              <a:rPr lang="pl-PL" sz="1800" b="1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endParaRPr lang="pl-PL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531139"/>
              </p:ext>
            </p:extLst>
          </p:nvPr>
        </p:nvGraphicFramePr>
        <p:xfrm>
          <a:off x="1163474" y="1700212"/>
          <a:ext cx="10294235" cy="427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607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-138896" y="2782669"/>
            <a:ext cx="1209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3A4A6A"/>
                </a:solidFill>
                <a:latin typeface="Arial" pitchFamily="34" charset="0"/>
                <a:cs typeface="Arial" pitchFamily="34" charset="0"/>
              </a:rPr>
              <a:t>Szczecin strategicznie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510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13543</TotalTime>
  <Words>2624</Words>
  <Application>Microsoft Office PowerPoint</Application>
  <PresentationFormat>Panoramiczny</PresentationFormat>
  <Paragraphs>289</Paragraphs>
  <Slides>29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NSimSun</vt:lpstr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Halina Błachnio</dc:creator>
  <cp:lastModifiedBy>Klimek Marta</cp:lastModifiedBy>
  <cp:revision>1027</cp:revision>
  <cp:lastPrinted>2023-05-16T05:18:27Z</cp:lastPrinted>
  <dcterms:created xsi:type="dcterms:W3CDTF">2020-09-07T11:04:36Z</dcterms:created>
  <dcterms:modified xsi:type="dcterms:W3CDTF">2025-06-17T09:05:05Z</dcterms:modified>
</cp:coreProperties>
</file>